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6" r:id="rId3"/>
    <p:sldId id="257" r:id="rId4"/>
    <p:sldId id="258" r:id="rId6"/>
    <p:sldId id="260" r:id="rId7"/>
    <p:sldId id="259" r:id="rId8"/>
    <p:sldId id="263" r:id="rId9"/>
    <p:sldId id="267" r:id="rId10"/>
    <p:sldId id="268" r:id="rId11"/>
    <p:sldId id="264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192" y="120"/>
      </p:cViewPr>
      <p:guideLst>
        <p:guide orient="horz" pos="2159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63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1B11A-C7A6-4C9B-BF55-673CDE59E8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jpe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有钟表的建筑&#10;&#10;描述已自动生成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3958" y="976552"/>
            <a:ext cx="12200742" cy="5881448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-1" y="937125"/>
            <a:ext cx="12204701" cy="5990043"/>
          </a:xfrm>
          <a:prstGeom prst="rect">
            <a:avLst/>
          </a:prstGeom>
          <a:solidFill>
            <a:srgbClr val="E9E8E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450975" y="1444625"/>
            <a:ext cx="3171825" cy="4791075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233643" y="932603"/>
            <a:ext cx="11724714" cy="0"/>
          </a:xfrm>
          <a:prstGeom prst="line">
            <a:avLst/>
          </a:prstGeom>
          <a:ln>
            <a:solidFill>
              <a:srgbClr val="9E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片包含 砖, 户外, 材料, 男人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4" r="94000" b="87345"/>
          <a:stretch>
            <a:fillRect/>
          </a:stretch>
        </p:blipFill>
        <p:spPr>
          <a:xfrm>
            <a:off x="12134516" y="329787"/>
            <a:ext cx="57484" cy="526313"/>
          </a:xfrm>
          <a:prstGeom prst="parallelogram">
            <a:avLst>
              <a:gd name="adj" fmla="val 0"/>
            </a:avLst>
          </a:prstGeom>
          <a:effectLst/>
        </p:spPr>
      </p:pic>
      <p:sp>
        <p:nvSpPr>
          <p:cNvPr id="11" name="文本框 10"/>
          <p:cNvSpPr txBox="1"/>
          <p:nvPr userDrawn="1"/>
        </p:nvSpPr>
        <p:spPr>
          <a:xfrm>
            <a:off x="709521" y="412750"/>
            <a:ext cx="9377908" cy="4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2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603" y="328749"/>
            <a:ext cx="1744147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 userDrawn="1"/>
        </p:nvGrpSpPr>
        <p:grpSpPr>
          <a:xfrm>
            <a:off x="0" y="181863"/>
            <a:ext cx="1519885" cy="702613"/>
            <a:chOff x="115239" y="181863"/>
            <a:chExt cx="1519885" cy="702613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5239" y="181863"/>
              <a:ext cx="1519885" cy="700231"/>
            </a:xfrm>
            <a:prstGeom prst="rect">
              <a:avLst/>
            </a:prstGeom>
          </p:spPr>
        </p:pic>
        <p:cxnSp>
          <p:nvCxnSpPr>
            <p:cNvPr id="15" name="直接连接符 14"/>
            <p:cNvCxnSpPr/>
            <p:nvPr userDrawn="1"/>
          </p:nvCxnSpPr>
          <p:spPr>
            <a:xfrm>
              <a:off x="1635124" y="590551"/>
              <a:ext cx="0" cy="293925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>
              <a:off x="644128" y="882094"/>
              <a:ext cx="990996" cy="0"/>
            </a:xfrm>
            <a:prstGeom prst="line">
              <a:avLst/>
            </a:prstGeom>
            <a:ln>
              <a:solidFill>
                <a:srgbClr val="3636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平行四边形 16"/>
          <p:cNvSpPr/>
          <p:nvPr userDrawn="1"/>
        </p:nvSpPr>
        <p:spPr>
          <a:xfrm>
            <a:off x="1373561" y="335252"/>
            <a:ext cx="376330" cy="569056"/>
          </a:xfrm>
          <a:prstGeom prst="parallelogram">
            <a:avLst>
              <a:gd name="adj" fmla="val 49078"/>
            </a:avLst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 descr="图片包含 砖, 户外, 材料, 男人&#10;&#10;描述已自动生成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6964" r="94000" b="87345"/>
          <a:stretch>
            <a:fillRect/>
          </a:stretch>
        </p:blipFill>
        <p:spPr>
          <a:xfrm>
            <a:off x="731" y="336468"/>
            <a:ext cx="619368" cy="573911"/>
          </a:xfrm>
          <a:custGeom>
            <a:avLst/>
            <a:gdLst>
              <a:gd name="connsiteX0" fmla="*/ 76554 w 619368"/>
              <a:gd name="connsiteY0" fmla="*/ 0 h 573911"/>
              <a:gd name="connsiteX1" fmla="*/ 619368 w 619368"/>
              <a:gd name="connsiteY1" fmla="*/ 0 h 573911"/>
              <a:gd name="connsiteX2" fmla="*/ 421466 w 619368"/>
              <a:gd name="connsiteY2" fmla="*/ 573911 h 573911"/>
              <a:gd name="connsiteX3" fmla="*/ 0 w 619368"/>
              <a:gd name="connsiteY3" fmla="*/ 573911 h 573911"/>
              <a:gd name="connsiteX4" fmla="*/ 0 w 619368"/>
              <a:gd name="connsiteY4" fmla="*/ 222005 h 57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368" h="573911">
                <a:moveTo>
                  <a:pt x="76554" y="0"/>
                </a:moveTo>
                <a:lnTo>
                  <a:pt x="619368" y="0"/>
                </a:lnTo>
                <a:lnTo>
                  <a:pt x="421466" y="573911"/>
                </a:lnTo>
                <a:lnTo>
                  <a:pt x="0" y="573911"/>
                </a:lnTo>
                <a:lnTo>
                  <a:pt x="0" y="222005"/>
                </a:lnTo>
                <a:close/>
              </a:path>
            </a:pathLst>
          </a:custGeom>
          <a:effectLst/>
        </p:spPr>
      </p:pic>
      <p:sp>
        <p:nvSpPr>
          <p:cNvPr id="19" name="任意多边形: 形状 18"/>
          <p:cNvSpPr/>
          <p:nvPr userDrawn="1"/>
        </p:nvSpPr>
        <p:spPr>
          <a:xfrm flipV="1">
            <a:off x="1" y="277812"/>
            <a:ext cx="570649" cy="665162"/>
          </a:xfrm>
          <a:custGeom>
            <a:avLst/>
            <a:gdLst>
              <a:gd name="connsiteX0" fmla="*/ 0 w 570649"/>
              <a:gd name="connsiteY0" fmla="*/ 665162 h 665162"/>
              <a:gd name="connsiteX1" fmla="*/ 570649 w 570649"/>
              <a:gd name="connsiteY1" fmla="*/ 665162 h 665162"/>
              <a:gd name="connsiteX2" fmla="*/ 337523 w 570649"/>
              <a:gd name="connsiteY2" fmla="*/ 0 h 665162"/>
              <a:gd name="connsiteX3" fmla="*/ 0 w 570649"/>
              <a:gd name="connsiteY3" fmla="*/ 0 h 66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649" h="665162">
                <a:moveTo>
                  <a:pt x="0" y="665162"/>
                </a:moveTo>
                <a:lnTo>
                  <a:pt x="570649" y="665162"/>
                </a:lnTo>
                <a:lnTo>
                  <a:pt x="337523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对象 2"/>
          <p:cNvGraphicFramePr/>
          <p:nvPr/>
        </p:nvGraphicFramePr>
        <p:xfrm>
          <a:off x="2006600" y="1315085"/>
          <a:ext cx="6769735" cy="422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882515" imgH="2844165" progId="Visio.Drawing.15">
                  <p:embed/>
                </p:oleObj>
              </mc:Choice>
              <mc:Fallback>
                <p:oleObj name="" r:id="rId1" imgW="4882515" imgH="284416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06600" y="1315085"/>
                        <a:ext cx="6769735" cy="422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752600" y="440690"/>
            <a:ext cx="694309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All-In-One Image Restoration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52600" y="440690"/>
            <a:ext cx="694309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All-In-One Image Restoration for Unknown Corruption (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CVPR2022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026160"/>
            <a:ext cx="10839450" cy="3562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275" y="4662170"/>
            <a:ext cx="1083881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AirNet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，由对比退化编码器（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CBDE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）和退化引导恢复网络（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DGRN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）组成。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CBDE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运用对比学习，基于图像间的一致性和不一致性学习退化表示，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DGRN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 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CBDE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的引导下恢复图像。</a:t>
            </a:r>
            <a:endParaRPr lang="zh-CN" altLang="en-US" sz="1600" b="0" i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782445" y="339725"/>
            <a:ext cx="779907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231F2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All-in-one Image Restoration for Unknown Degradations Using </a:t>
            </a:r>
            <a:endParaRPr lang="en-US" altLang="zh-CN" sz="1600" b="1">
              <a:solidFill>
                <a:srgbClr val="231F2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  <a:p>
            <a:r>
              <a:rPr lang="en-US" altLang="zh-CN" sz="1600" b="1">
                <a:solidFill>
                  <a:srgbClr val="231F2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Adaptive Discriminative Filters for Specific Degradations    (CVPR2023)</a:t>
            </a:r>
            <a:endParaRPr lang="en-US" altLang="zh-CN" sz="1600" b="1">
              <a:solidFill>
                <a:srgbClr val="231F2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125" y="998855"/>
            <a:ext cx="10191750" cy="4305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125" y="5379720"/>
            <a:ext cx="10191750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利用退化分类器 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辨别输入图像的退化类型，让 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CNN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与自适应判别滤波器（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ADS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）依据 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的输出自适应选择滤波器。训练时先训练统一模型，再提取判别滤波器索引形成掩码，最后重新训练。</a:t>
            </a:r>
            <a:endParaRPr lang="zh-CN" altLang="en-US" sz="1600" b="0" i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764665" y="480060"/>
            <a:ext cx="723836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PromptIR: Prompting for All-in-One Blind Image Restoration (NeurIPS 2023)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325" y="1033145"/>
            <a:ext cx="7791450" cy="3870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00275" y="4958080"/>
            <a:ext cx="779081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通过提示块生成可学习的提示参数，引导模型恢复图像。提示块包含提示生成模块（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PGM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）和提示交互模块（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PIM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PGM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根据输入特征动态生成提示，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PIM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使提示与输入特征交互，在解码器多个层级辅助恢复过程。</a:t>
            </a:r>
            <a:endParaRPr lang="zh-CN" altLang="en-US" sz="1600" b="0" i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734820" y="360045"/>
            <a:ext cx="878205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Neural Degradation Representation Learning for All-in-One Image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Restoration (TIP  VOL. 33, 2024)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990" y="4453255"/>
            <a:ext cx="9229090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通过退化查询（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DQ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）模块从 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NDR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获取近似退化信息，利用退化注入（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）模块将其融入图像特征以恢复图像。同时提出双向优化策略，引入辅助退化网络 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NDR-Degrad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 </a:t>
            </a:r>
            <a:r>
              <a:rPr lang="en-US" altLang="zh-CN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NDR-Restore </a:t>
            </a:r>
            <a:r>
              <a:rPr lang="zh-CN" altLang="en-US" sz="16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协同优化。</a:t>
            </a:r>
            <a:endParaRPr lang="zh-CN" altLang="en-US" sz="1600" b="0" i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1176655"/>
            <a:ext cx="7865110" cy="2995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865" y="1276985"/>
            <a:ext cx="3773170" cy="268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64665" y="480060"/>
            <a:ext cx="869569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Multi-Scale Fusion and Decomposition Network for Single Image Deraining (TIP)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" y="1442085"/>
            <a:ext cx="11770995" cy="4377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表格 2"/>
          <p:cNvGraphicFramePr/>
          <p:nvPr/>
        </p:nvGraphicFramePr>
        <p:xfrm>
          <a:off x="1346200" y="2476500"/>
          <a:ext cx="89650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865"/>
                <a:gridCol w="864155"/>
                <a:gridCol w="1318895"/>
                <a:gridCol w="1350179"/>
                <a:gridCol w="1384911"/>
                <a:gridCol w="1437673"/>
                <a:gridCol w="12763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r>
                        <a:rPr lang="en-US" altLang="zh-CN"/>
                        <a:t>enoise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r>
                        <a:rPr lang="en-US" altLang="zh-CN"/>
                        <a:t>ehazing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low-</a:t>
                      </a:r>
                      <a:r>
                        <a:rPr lang="en-US" altLang="zh-CN"/>
                        <a:t>light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underwater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deraining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Clear-</a:t>
                      </a:r>
                      <a:r>
                        <a:rPr lang="en-US" altLang="zh-CN" sz="1800">
                          <a:sym typeface="+mn-ea"/>
                        </a:rPr>
                        <a:t>teacher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PSNR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119.22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118.26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118.25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117.66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119.64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SSIM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0.999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0.999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0.999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0.999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0.999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degrad-teacher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PSNR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116.65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118.70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118.69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117.82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118.69</a:t>
                      </a:r>
                      <a:endParaRPr lang="en-US" altLang="zh-CN"/>
                    </a:p>
                  </a:txBody>
                  <a:tcPr/>
                </a:tc>
              </a:tr>
              <a:tr h="33210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SSIM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0.999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0.999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0.999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0.999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0.999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466850" y="1176338"/>
            <a:ext cx="9258300" cy="450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对象 5"/>
          <p:cNvGraphicFramePr/>
          <p:nvPr/>
        </p:nvGraphicFramePr>
        <p:xfrm>
          <a:off x="1630680" y="90805"/>
          <a:ext cx="8804275" cy="48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511155" imgH="5755005" progId="Visio.Drawing.15">
                  <p:embed/>
                </p:oleObj>
              </mc:Choice>
              <mc:Fallback>
                <p:oleObj name="" r:id="rId1" imgW="10511155" imgH="575500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0680" y="90805"/>
                        <a:ext cx="8804275" cy="488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30680" y="5118735"/>
            <a:ext cx="7381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要先学习</a:t>
            </a:r>
            <a:r>
              <a:rPr lang="zh-CN" altLang="en-US"/>
              <a:t>退化</a:t>
            </a:r>
            <a:endParaRPr lang="zh-CN" altLang="en-US"/>
          </a:p>
          <a:p>
            <a:r>
              <a:rPr lang="en-US" altLang="zh-CN"/>
              <a:t>2.CLIP</a:t>
            </a:r>
            <a:r>
              <a:rPr lang="zh-CN" altLang="en-US"/>
              <a:t>对齐退化提示文本和退化特征，具体可以对齐文本和退化</a:t>
            </a:r>
            <a:r>
              <a:rPr lang="zh-CN" altLang="en-US"/>
              <a:t>分析</a:t>
            </a:r>
            <a:endParaRPr lang="zh-CN" altLang="en-US"/>
          </a:p>
          <a:p>
            <a:r>
              <a:rPr lang="en-US" altLang="zh-CN"/>
              <a:t>3.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YWFiZTJlZTdhYTBhMjczNDRjMjVkZjViYjg5MzY3YjI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1123</Words>
  <Application>WPS 演示</Application>
  <PresentationFormat>宽屏</PresentationFormat>
  <Paragraphs>92</Paragraphs>
  <Slides>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Times New Roman</vt:lpstr>
      <vt:lpstr>NimbusRomNo9L-Medi</vt:lpstr>
      <vt:lpstr>AMGDT</vt:lpstr>
      <vt:lpstr>微软雅黑</vt:lpstr>
      <vt:lpstr>NimbusRomNo9L-Regu</vt:lpstr>
      <vt:lpstr>Arial Unicode MS</vt:lpstr>
      <vt:lpstr>Calibri</vt:lpstr>
      <vt:lpstr>WPS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傑 凡</cp:lastModifiedBy>
  <cp:revision>436</cp:revision>
  <dcterms:created xsi:type="dcterms:W3CDTF">2019-06-19T02:08:00Z</dcterms:created>
  <dcterms:modified xsi:type="dcterms:W3CDTF">2025-04-23T12:00:51Z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2714BC2042754196817988410A36725A</vt:lpwstr>
  </property>
</Properties>
</file>